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74" r:id="rId4"/>
    <p:sldId id="275" r:id="rId5"/>
    <p:sldId id="276" r:id="rId6"/>
    <p:sldId id="269" r:id="rId7"/>
    <p:sldId id="257" r:id="rId8"/>
    <p:sldId id="267" r:id="rId9"/>
    <p:sldId id="272" r:id="rId10"/>
    <p:sldId id="282" r:id="rId11"/>
    <p:sldId id="283" r:id="rId12"/>
    <p:sldId id="284" r:id="rId13"/>
    <p:sldId id="277" r:id="rId14"/>
    <p:sldId id="285" r:id="rId15"/>
    <p:sldId id="286" r:id="rId16"/>
    <p:sldId id="287" r:id="rId17"/>
    <p:sldId id="288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392" y="7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83910-C089-5C44-BE82-3AF48D1241BC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9AC10-393E-FA43-A45D-5971D8A9A9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4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Europe</a:t>
            </a:r>
          </a:p>
          <a:p>
            <a:r>
              <a:rPr lang="en-US" dirty="0" smtClean="0"/>
              <a:t>Asia</a:t>
            </a:r>
          </a:p>
          <a:p>
            <a:r>
              <a:rPr lang="en-US" dirty="0" smtClean="0"/>
              <a:t>Middle</a:t>
            </a:r>
            <a:r>
              <a:rPr lang="en-US" baseline="0" dirty="0" smtClean="0"/>
              <a:t> East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40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Cement Attlee became Prime Minister during the Potsdam Conference in Germany. August 1945.</a:t>
            </a:r>
          </a:p>
          <a:p>
            <a:r>
              <a:rPr lang="en-US" dirty="0" smtClean="0"/>
              <a:t>Atomic bomb had not yet been dropped.</a:t>
            </a:r>
          </a:p>
          <a:p>
            <a:r>
              <a:rPr lang="en-US" dirty="0" smtClean="0"/>
              <a:t>Truman had displaced the</a:t>
            </a:r>
            <a:r>
              <a:rPr lang="en-US" baseline="0" dirty="0" smtClean="0"/>
              <a:t> deceased Roosevelt.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30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Cement Attlee became Prime Minister during the Potsdam Conference in Germany. August 1945.</a:t>
            </a:r>
          </a:p>
          <a:p>
            <a:r>
              <a:rPr lang="en-US" dirty="0" smtClean="0"/>
              <a:t>Atomic bomb had not yet been dropped.</a:t>
            </a:r>
          </a:p>
          <a:p>
            <a:r>
              <a:rPr lang="en-US" dirty="0" smtClean="0"/>
              <a:t>Truman had displaced the</a:t>
            </a:r>
            <a:r>
              <a:rPr lang="en-US" baseline="0" dirty="0" smtClean="0"/>
              <a:t> deceased Roosevelt.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Soviet Union took Poland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Declaration of Liberated Europe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Germany divided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30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turn to communism</a:t>
            </a:r>
          </a:p>
          <a:p>
            <a:r>
              <a:rPr lang="en-US" dirty="0" smtClean="0"/>
              <a:t>Militaries</a:t>
            </a:r>
          </a:p>
          <a:p>
            <a:r>
              <a:rPr lang="en-US" dirty="0" smtClean="0"/>
              <a:t>Satellites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821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June 1948 to May 1949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932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USSR formed the</a:t>
            </a:r>
            <a:r>
              <a:rPr lang="en-US" baseline="0" dirty="0" smtClean="0"/>
              <a:t> Warsaw Pact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311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Mossedegh</a:t>
            </a:r>
            <a:r>
              <a:rPr lang="en-US" dirty="0" smtClean="0"/>
              <a:t> elected.</a:t>
            </a:r>
          </a:p>
          <a:p>
            <a:r>
              <a:rPr lang="en-US" dirty="0" smtClean="0"/>
              <a:t>He wanted to nationalize oil supplies.</a:t>
            </a:r>
          </a:p>
          <a:p>
            <a:r>
              <a:rPr lang="en-US" dirty="0" smtClean="0"/>
              <a:t>The United States and others pushed</a:t>
            </a:r>
            <a:r>
              <a:rPr lang="en-US" baseline="0" dirty="0" smtClean="0"/>
              <a:t> him out of power.</a:t>
            </a:r>
          </a:p>
          <a:p>
            <a:r>
              <a:rPr lang="en-US" baseline="0" dirty="0" smtClean="0"/>
              <a:t>Fear that oil would end in Soviet hands.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24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72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66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98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77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3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5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92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96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1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0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0F4AB-1142-A043-AC68-9D79F82C6638}" type="datetimeFigureOut">
              <a:rPr lang="en-US" smtClean="0"/>
              <a:pPr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72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396"/>
            <a:ext cx="7772400" cy="1046039"/>
          </a:xfrm>
        </p:spPr>
        <p:txBody>
          <a:bodyPr/>
          <a:lstStyle/>
          <a:p>
            <a:r>
              <a:rPr lang="en-US" dirty="0" smtClean="0"/>
              <a:t>Cold War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600" y="1275790"/>
            <a:ext cx="7247600" cy="543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79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Truman Doctrine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economies around the world so people will________________________</a:t>
            </a:r>
          </a:p>
          <a:p>
            <a:r>
              <a:rPr lang="en-US" dirty="0" smtClean="0"/>
              <a:t>Fund________________________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8581" y="3461013"/>
            <a:ext cx="5553569" cy="321918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74559" y="3461013"/>
            <a:ext cx="8037591" cy="5984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Greece and the Dardanelles.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29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Marshall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Build economies in Europe</a:t>
            </a:r>
          </a:p>
          <a:p>
            <a:r>
              <a:rPr lang="en-US" sz="4000" dirty="0" smtClean="0"/>
              <a:t>Build customers for the United States [an alternative motivation?]</a:t>
            </a:r>
          </a:p>
          <a:p>
            <a:r>
              <a:rPr lang="en-US" sz="4000" dirty="0" smtClean="0"/>
              <a:t>Stop the spread of communism; “__________” communism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03608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895" y="-47150"/>
            <a:ext cx="8229600" cy="69776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Berlin </a:t>
            </a:r>
            <a:r>
              <a:rPr lang="en-US" dirty="0" err="1" smtClean="0"/>
              <a:t>Airlift_June</a:t>
            </a:r>
            <a:r>
              <a:rPr lang="en-US" dirty="0" smtClean="0"/>
              <a:t> </a:t>
            </a:r>
            <a:r>
              <a:rPr lang="en-US" dirty="0"/>
              <a:t>1948 to May </a:t>
            </a:r>
            <a:r>
              <a:rPr lang="en-US" dirty="0" smtClean="0"/>
              <a:t>1949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1278611"/>
            <a:ext cx="3557193" cy="28485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1774" y="3531932"/>
            <a:ext cx="4046721" cy="30862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5500" y="610932"/>
            <a:ext cx="2781300" cy="2921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992" y="4268647"/>
            <a:ext cx="3454400" cy="23495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303501" y="892905"/>
            <a:ext cx="1601999" cy="25001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Truman and Stalin faced off.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42380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47" y="1153046"/>
            <a:ext cx="8606537" cy="344261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74559" y="314180"/>
            <a:ext cx="8279025" cy="8050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North Atlantic Treaty Organization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74559" y="4917923"/>
            <a:ext cx="8431425" cy="1536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Established April 1949.</a:t>
            </a:r>
          </a:p>
          <a:p>
            <a:r>
              <a:rPr lang="en-US" dirty="0" smtClean="0"/>
              <a:t>The “free” world against communist dictators.</a:t>
            </a:r>
          </a:p>
          <a:p>
            <a:r>
              <a:rPr lang="en-US" dirty="0" smtClean="0"/>
              <a:t>USSR formed the Warsaw Pact.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921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045" y="0"/>
            <a:ext cx="5596955" cy="66588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1442" y="270677"/>
            <a:ext cx="3255603" cy="18739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The Middle East Theater of the Cold War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1442" y="2338632"/>
            <a:ext cx="3255603" cy="16798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chemeClr val="tx1"/>
                </a:solidFill>
              </a:rPr>
              <a:t>-dry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-low population 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-oil</a:t>
            </a:r>
            <a:endParaRPr lang="en-US" sz="3600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910575" y="478889"/>
            <a:ext cx="895144" cy="1665700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91442" y="4747246"/>
            <a:ext cx="3255603" cy="17281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chemeClr val="tx1"/>
                </a:solidFill>
              </a:rPr>
              <a:t>-</a:t>
            </a:r>
            <a:r>
              <a:rPr lang="en-US" sz="3200" dirty="0" err="1" smtClean="0">
                <a:solidFill>
                  <a:schemeClr val="tx1"/>
                </a:solidFill>
              </a:rPr>
              <a:t>Mossedegh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-Nationalize oil.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-</a:t>
            </a:r>
            <a:r>
              <a:rPr lang="en-US" sz="3200" dirty="0">
                <a:solidFill>
                  <a:schemeClr val="tx1"/>
                </a:solidFill>
              </a:rPr>
              <a:t>P</a:t>
            </a:r>
            <a:r>
              <a:rPr lang="en-US" sz="3200" dirty="0" smtClean="0">
                <a:solidFill>
                  <a:schemeClr val="tx1"/>
                </a:solidFill>
              </a:rPr>
              <a:t>ushed out.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627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Asian Theater of the Cold War</a:t>
            </a:r>
            <a:endParaRPr lang="en-US" dirty="0"/>
          </a:p>
        </p:txBody>
      </p:sp>
      <p:pic>
        <p:nvPicPr>
          <p:cNvPr id="4" name="Picture 3" descr="Conflict.pdf"/>
          <p:cNvPicPr>
            <a:picLocks noChangeAspect="1"/>
          </p:cNvPicPr>
          <p:nvPr/>
        </p:nvPicPr>
        <p:blipFill>
          <a:blip r:embed="rId2">
            <a:alphaModFix amt="2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856" y="1417638"/>
            <a:ext cx="6786648" cy="50899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712793"/>
            <a:ext cx="436389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Mao vs. Chiang Kai </a:t>
            </a:r>
            <a:r>
              <a:rPr lang="en-US" sz="3200" dirty="0" err="1" smtClean="0"/>
              <a:t>Shek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414499" y="2776431"/>
            <a:ext cx="49031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North Korea vs. South Korea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802403" y="4408921"/>
            <a:ext cx="38843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China vs. Soviet Union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04019" y="3824145"/>
            <a:ext cx="334979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Vietnam vs. France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070406" y="5435813"/>
            <a:ext cx="51914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United States vs. Soviet Union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22376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 in China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92382"/>
            <a:ext cx="2463800" cy="3289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489" y="1417638"/>
            <a:ext cx="2641600" cy="2165246"/>
          </a:xfrm>
          <a:prstGeom prst="rect">
            <a:avLst/>
          </a:prstGeom>
        </p:spPr>
      </p:pic>
      <p:pic>
        <p:nvPicPr>
          <p:cNvPr id="9" name="Picture 8" descr="Conflict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0" y="1879031"/>
            <a:ext cx="3349489" cy="25882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4965937"/>
            <a:ext cx="8686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-The </a:t>
            </a:r>
            <a:r>
              <a:rPr lang="en-US" sz="3200" dirty="0"/>
              <a:t>communist Mao ultimately defeated the “friend of the West,” Chiang Kai </a:t>
            </a:r>
            <a:r>
              <a:rPr lang="en-US" sz="3200" dirty="0" err="1" smtClean="0"/>
              <a:t>Shek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-Mao became dictator in 1949. Died 1976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50698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Taiwan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662" y="1644879"/>
            <a:ext cx="6703171" cy="486808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3124200" y="4030133"/>
            <a:ext cx="1651000" cy="1346201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08201" y="5376333"/>
            <a:ext cx="1015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Taiwan,</a:t>
            </a:r>
          </a:p>
          <a:p>
            <a:r>
              <a:rPr lang="en-US" dirty="0"/>
              <a:t>f</a:t>
            </a:r>
            <a:r>
              <a:rPr lang="en-US" dirty="0" smtClean="0"/>
              <a:t>ormerly Formosa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980267" y="3005667"/>
            <a:ext cx="1210733" cy="381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20734" y="3704167"/>
            <a:ext cx="1811866" cy="3979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Chiang Kai-Shek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697133" y="2709332"/>
            <a:ext cx="728134" cy="994835"/>
          </a:xfrm>
          <a:prstGeom prst="line">
            <a:avLst/>
          </a:prstGeom>
          <a:ln w="38100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917267" y="2091267"/>
            <a:ext cx="1260529" cy="6180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United States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887133" y="2673971"/>
            <a:ext cx="313266" cy="330201"/>
          </a:xfrm>
          <a:prstGeom prst="line">
            <a:avLst/>
          </a:prstGeom>
          <a:ln w="38100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608668" y="2091267"/>
            <a:ext cx="1278466" cy="58270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USSR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18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134" y="807955"/>
            <a:ext cx="6474860" cy="41266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10134" y="5163671"/>
            <a:ext cx="6474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Is anyone smiling?        No.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921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Explain, if you can, three theaters of the Cold War. You may have more than three, but your textbook clearly references three theaters.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[“Theaters” are general areas of war. The Civil War in 19</a:t>
            </a:r>
            <a:r>
              <a:rPr lang="en-US" baseline="30000" dirty="0" smtClean="0"/>
              <a:t>th</a:t>
            </a:r>
            <a:r>
              <a:rPr lang="en-US" dirty="0" smtClean="0"/>
              <a:t> century United States had a Eastern and Western (Mississippi River) theater. World War II had the European Theater and the Pacific Theater.]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966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629" y="647123"/>
            <a:ext cx="7283069" cy="543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262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629" y="647123"/>
            <a:ext cx="7283069" cy="54342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7104" y="5553718"/>
            <a:ext cx="2937708" cy="803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Clement Attlee, Prime Minister of Britain. Had just replaced Churchill.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97212" y="5553718"/>
            <a:ext cx="2937708" cy="803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Harry Truman, President of the United States. Had just replaced Roosevelt.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65034" y="5335631"/>
            <a:ext cx="2534157" cy="14915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Josef Stalin, General </a:t>
            </a:r>
            <a:r>
              <a:rPr lang="en-US" dirty="0">
                <a:solidFill>
                  <a:schemeClr val="tx1"/>
                </a:solidFill>
              </a:rPr>
              <a:t>Secretary of the Central Committee of the Communist Party of the Soviet </a:t>
            </a:r>
            <a:r>
              <a:rPr lang="en-US" dirty="0" smtClean="0">
                <a:solidFill>
                  <a:schemeClr val="tx1"/>
                </a:solidFill>
              </a:rPr>
              <a:t>Union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09797" y="-24740"/>
            <a:ext cx="5714112" cy="803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Potsdam Conference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Potsdam, Germany, 2 August 1945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92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Theaters of the Cold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Europe</a:t>
            </a:r>
          </a:p>
          <a:p>
            <a:r>
              <a:rPr lang="en-US" sz="3600" dirty="0" smtClean="0"/>
              <a:t>Asia</a:t>
            </a:r>
          </a:p>
          <a:p>
            <a:r>
              <a:rPr lang="en-US" sz="3600" dirty="0" smtClean="0"/>
              <a:t>Middle East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801" y="3015733"/>
            <a:ext cx="5508765" cy="327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150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5" y="902671"/>
            <a:ext cx="9125057" cy="51100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84403" y="4795755"/>
            <a:ext cx="2944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Long Telegram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3156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C:\Users\rakesh.jawale\Desktop\HSGEO15_TC_C07_L1_ls04\Image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77" y="-10006"/>
            <a:ext cx="9162577" cy="687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3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110032" y="1430"/>
            <a:ext cx="7101997" cy="4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  <a:latin typeface="Verdana" charset="0"/>
              </a:rPr>
              <a:t>Churchill</a:t>
            </a:r>
            <a:r>
              <a:rPr lang="ja-JP" altLang="en-US" b="1">
                <a:solidFill>
                  <a:schemeClr val="bg1"/>
                </a:solidFill>
                <a:latin typeface="Verdana" charset="0"/>
              </a:rPr>
              <a:t>’</a:t>
            </a:r>
            <a:r>
              <a:rPr lang="en-US" b="1">
                <a:solidFill>
                  <a:schemeClr val="bg1"/>
                </a:solidFill>
                <a:latin typeface="Verdana" charset="0"/>
              </a:rPr>
              <a:t>s Iron Curtain Speech</a:t>
            </a:r>
          </a:p>
        </p:txBody>
      </p:sp>
      <p:sp>
        <p:nvSpPr>
          <p:cNvPr id="3076" name="Text Box 1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70217" y="1187787"/>
            <a:ext cx="7722171" cy="520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r>
              <a:rPr lang="en-US" dirty="0">
                <a:latin typeface="Verdana" charset="0"/>
              </a:rPr>
              <a:t>From Stettin in the Baltic to Trieste in the Adriatic an ‘</a:t>
            </a:r>
            <a:r>
              <a:rPr lang="en-US" i="1" dirty="0">
                <a:latin typeface="Verdana" charset="0"/>
              </a:rPr>
              <a:t>iron curtain</a:t>
            </a:r>
            <a:r>
              <a:rPr lang="en-US" dirty="0">
                <a:latin typeface="Verdana" charset="0"/>
              </a:rPr>
              <a:t>’ has descended across the Continent. Behind that line lie all the capitals of the ancient states of Central and Eastern Europe. Warsaw, Berlin, Prague, Vienna, Budapest, Belgrade, Bucharest and Sofia; all these famous cities and the populations around them lie in what I must call the </a:t>
            </a:r>
            <a:r>
              <a:rPr lang="en-US" i="1" dirty="0">
                <a:latin typeface="Verdana" charset="0"/>
              </a:rPr>
              <a:t>Soviet sphere</a:t>
            </a:r>
            <a:r>
              <a:rPr lang="en-US" dirty="0">
                <a:latin typeface="Verdana" charset="0"/>
              </a:rPr>
              <a:t>, and all are subject, in one form or another, not only to Soviet influence but to a very high and in </a:t>
            </a:r>
            <a:r>
              <a:rPr lang="en-US" dirty="0" smtClean="0">
                <a:latin typeface="Verdana" charset="0"/>
              </a:rPr>
              <a:t>some cases </a:t>
            </a:r>
            <a:r>
              <a:rPr lang="en-US" i="1" dirty="0">
                <a:latin typeface="Verdana" charset="0"/>
              </a:rPr>
              <a:t>increasing measure of control </a:t>
            </a:r>
            <a:r>
              <a:rPr lang="en-US" dirty="0">
                <a:latin typeface="Verdana" charset="0"/>
              </a:rPr>
              <a:t>from Moscow.</a:t>
            </a:r>
            <a:endParaRPr lang="en-US" sz="2900" b="1" dirty="0">
              <a:solidFill>
                <a:srgbClr val="0070C0"/>
              </a:solidFill>
              <a:latin typeface="Arial" charset="0"/>
            </a:endParaRPr>
          </a:p>
          <a:p>
            <a:pPr algn="r">
              <a:spcBef>
                <a:spcPct val="50000"/>
              </a:spcBef>
            </a:pPr>
            <a:r>
              <a:rPr lang="en-US" sz="1800" dirty="0">
                <a:latin typeface="Verdana" charset="0"/>
              </a:rPr>
              <a:t>—Winston Churchill, Westminster College,</a:t>
            </a:r>
          </a:p>
          <a:p>
            <a:pPr algn="r"/>
            <a:r>
              <a:rPr lang="en-US" sz="1800" dirty="0">
                <a:latin typeface="Verdana" charset="0"/>
              </a:rPr>
              <a:t> Fulton, Missouri, March 5, 1946</a:t>
            </a:r>
          </a:p>
        </p:txBody>
      </p:sp>
      <p:sp>
        <p:nvSpPr>
          <p:cNvPr id="3077" name="Text Box 1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610172" y="1147765"/>
            <a:ext cx="360101" cy="52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r>
              <a:rPr lang="en-US" sz="2900" b="1">
                <a:solidFill>
                  <a:srgbClr val="0070C0"/>
                </a:solidFill>
                <a:latin typeface="Arial" charset="0"/>
              </a:rPr>
              <a:t>“</a:t>
            </a:r>
          </a:p>
        </p:txBody>
      </p:sp>
      <p:sp>
        <p:nvSpPr>
          <p:cNvPr id="3078" name="Text Box 1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709311" y="4103652"/>
            <a:ext cx="583021" cy="52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900" b="1">
                <a:solidFill>
                  <a:srgbClr val="0070C0"/>
                </a:solidFill>
                <a:latin typeface="Arial" charset="0"/>
              </a:rPr>
              <a:t>”</a:t>
            </a:r>
            <a:endParaRPr lang="en-US" b="1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60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67" y="443685"/>
            <a:ext cx="8890868" cy="576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476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2824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How did Stalin think?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“It </a:t>
            </a:r>
            <a:r>
              <a:rPr lang="en-US" dirty="0"/>
              <a:t>is enough that the people know there was an election. The people who cast the votes decide nothing. The people who count the votes decide everything</a:t>
            </a:r>
            <a:r>
              <a:rPr lang="en-US" dirty="0" smtClean="0"/>
              <a:t>.”</a:t>
            </a:r>
            <a:endParaRPr lang="en-US" dirty="0"/>
          </a:p>
          <a:p>
            <a:r>
              <a:rPr lang="en-US" dirty="0" smtClean="0"/>
              <a:t>“Ideas </a:t>
            </a:r>
            <a:r>
              <a:rPr lang="en-US" dirty="0"/>
              <a:t>are more powerful than guns. We would not let our enemies have guns, why should we let them have ideas</a:t>
            </a:r>
            <a:r>
              <a:rPr lang="en-US" dirty="0" smtClean="0"/>
              <a:t>.”</a:t>
            </a:r>
            <a:endParaRPr lang="en-US" dirty="0"/>
          </a:p>
          <a:p>
            <a:r>
              <a:rPr lang="en-US" dirty="0" smtClean="0"/>
              <a:t>“Death </a:t>
            </a:r>
            <a:r>
              <a:rPr lang="en-US" dirty="0"/>
              <a:t>is the solution to all problems. No man - no problem</a:t>
            </a:r>
            <a:r>
              <a:rPr lang="en-US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326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2517</TotalTime>
  <Words>659</Words>
  <Application>Microsoft Macintosh PowerPoint</Application>
  <PresentationFormat>On-screen Show (4:3)</PresentationFormat>
  <Paragraphs>92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Cold War</vt:lpstr>
      <vt:lpstr>Do Now</vt:lpstr>
      <vt:lpstr>PowerPoint Presentation</vt:lpstr>
      <vt:lpstr>PowerPoint Presentation</vt:lpstr>
      <vt:lpstr>Theaters of the Cold War</vt:lpstr>
      <vt:lpstr>PowerPoint Presentation</vt:lpstr>
      <vt:lpstr>PowerPoint Presentation</vt:lpstr>
      <vt:lpstr>PowerPoint Presentation</vt:lpstr>
      <vt:lpstr>How did Stalin think?</vt:lpstr>
      <vt:lpstr>Truman Doctrine</vt:lpstr>
      <vt:lpstr>Marshall Plan</vt:lpstr>
      <vt:lpstr>Berlin Airlift_June 1948 to May 1949</vt:lpstr>
      <vt:lpstr>PowerPoint Presentation</vt:lpstr>
      <vt:lpstr>PowerPoint Presentation</vt:lpstr>
      <vt:lpstr>Asian Theater of the Cold War</vt:lpstr>
      <vt:lpstr>Conflict in China</vt:lpstr>
      <vt:lpstr>Taiwan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30</cp:revision>
  <dcterms:created xsi:type="dcterms:W3CDTF">2016-03-15T13:22:06Z</dcterms:created>
  <dcterms:modified xsi:type="dcterms:W3CDTF">2016-04-20T14:38:38Z</dcterms:modified>
</cp:coreProperties>
</file>